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</p:sldMasterIdLst>
  <p:sldIdLst>
    <p:sldId id="256" r:id="rId16"/>
    <p:sldId id="258" r:id="rId17"/>
    <p:sldId id="259" r:id="rId18"/>
    <p:sldId id="260" r:id="rId19"/>
    <p:sldId id="261" r:id="rId20"/>
    <p:sldId id="262" r:id="rId21"/>
    <p:sldId id="26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21/08/2020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6363C-18BA-40B6-A16C-B592F881C8F6}" type="datetimeFigureOut">
              <a:rPr lang="es-MX" smtClean="0"/>
              <a:t>21/08/2020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6363C-18BA-40B6-A16C-B592F881C8F6}" type="datetimeFigureOut">
              <a:rPr lang="es-MX" smtClean="0"/>
              <a:t>21/08/2020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02465" y="2874617"/>
            <a:ext cx="5869546" cy="1470025"/>
          </a:xfrm>
        </p:spPr>
        <p:txBody>
          <a:bodyPr/>
          <a:lstStyle/>
          <a:p>
            <a:r>
              <a:rPr lang="es-MX" sz="3600" dirty="0"/>
              <a:t>Reserva Técnica del IPEJAL a corte de Julio de 2020</a:t>
            </a:r>
            <a:br>
              <a:rPr lang="es-MX" sz="3600" dirty="0"/>
            </a:b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254" y="3204447"/>
            <a:ext cx="4858933" cy="315190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538" y="1122149"/>
            <a:ext cx="7435003" cy="1313719"/>
          </a:xfrm>
          <a:prstGeom prst="rect">
            <a:avLst/>
          </a:prstGeom>
        </p:spPr>
      </p:pic>
      <p:sp>
        <p:nvSpPr>
          <p:cNvPr id="7" name="6 Título"/>
          <p:cNvSpPr txBox="1">
            <a:spLocks/>
          </p:cNvSpPr>
          <p:nvPr/>
        </p:nvSpPr>
        <p:spPr>
          <a:xfrm>
            <a:off x="1674254" y="0"/>
            <a:ext cx="6774287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RESERVA TÉCNICA </a:t>
            </a:r>
          </a:p>
          <a:p>
            <a:pPr algn="ctr"/>
            <a:r>
              <a:rPr lang="es-MX" sz="20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2010 – Julio 2020</a:t>
            </a:r>
            <a:endParaRPr lang="es-MX" sz="2000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13538" y="2473909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 smtClean="0"/>
              <a:t>*Información tomada del Estado de Situación Financiera a Julio  de 2020.</a:t>
            </a:r>
            <a:endParaRPr lang="es-MX" sz="900" dirty="0"/>
          </a:p>
        </p:txBody>
      </p:sp>
      <p:sp>
        <p:nvSpPr>
          <p:cNvPr id="9" name="Cerrar llave 8"/>
          <p:cNvSpPr/>
          <p:nvPr/>
        </p:nvSpPr>
        <p:spPr>
          <a:xfrm>
            <a:off x="6510795" y="3548040"/>
            <a:ext cx="504056" cy="2304256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6986071" y="4136536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</p:spTree>
    <p:extLst>
      <p:ext uri="{BB962C8B-B14F-4D97-AF65-F5344CB8AC3E}">
        <p14:creationId xmlns:p14="http://schemas.microsoft.com/office/powerpoint/2010/main" val="1175289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571" y="906856"/>
            <a:ext cx="6120677" cy="208823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27" y="3454404"/>
            <a:ext cx="4651651" cy="290194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2349" y="3454404"/>
            <a:ext cx="4651651" cy="2901948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1700010" y="116632"/>
            <a:ext cx="6722773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Reserva Técnica Junio – Julio 2020.</a:t>
            </a:r>
            <a:endParaRPr lang="es-MX" sz="18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16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244" y="1009058"/>
            <a:ext cx="6931753" cy="4785775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674254" y="116632"/>
            <a:ext cx="6735650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Comparativo Reserva Técnica Junio – Julio 2020.</a:t>
            </a:r>
            <a:endParaRPr lang="es-MX" sz="1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5579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" y="666938"/>
            <a:ext cx="9132697" cy="5779566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674254" y="116632"/>
            <a:ext cx="6774287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Comparativo Reserva Técnica Junio – Julio 2020.</a:t>
            </a:r>
            <a:endParaRPr lang="es-MX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14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6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48496" y="103030"/>
            <a:ext cx="6748529" cy="517657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Junio – Julio 2020.</a:t>
            </a:r>
            <a:endParaRPr lang="es-MX" sz="1800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23528" y="620688"/>
            <a:ext cx="8176422" cy="502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endParaRPr lang="es-MX" sz="16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6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1: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/>
              <a:t>incremento a corto plazo es de 155.5 millones de pesos, y se debe principalmente al reacomodo de inversión por estrategia financiera</a:t>
            </a:r>
            <a:r>
              <a:rPr lang="es-MX" sz="1600" dirty="0" smtClean="0"/>
              <a:t>.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/>
              <a:t>decremento en títulos y valores es de 101.01 millones de pesos, y se debe principalmente al reacomodo de inversión de largo a corto plazo.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punto 1 tuvo un </a:t>
            </a:r>
            <a:r>
              <a:rPr lang="es-MX" sz="1600" dirty="0"/>
              <a:t>incremento del </a:t>
            </a:r>
            <a:r>
              <a:rPr lang="es-MX" sz="1600" b="1" dirty="0">
                <a:solidFill>
                  <a:srgbClr val="0070C0"/>
                </a:solidFill>
              </a:rPr>
              <a:t>7.5%</a:t>
            </a:r>
            <a:r>
              <a:rPr lang="es-MX" sz="1600" dirty="0"/>
              <a:t>, mientras que el punto 2 tuvo un decremento </a:t>
            </a:r>
            <a:r>
              <a:rPr lang="es-MX" sz="1600" dirty="0" smtClean="0"/>
              <a:t>del   </a:t>
            </a:r>
            <a:r>
              <a:rPr lang="es-MX" sz="1600" dirty="0">
                <a:solidFill>
                  <a:srgbClr val="FF0000"/>
                </a:solidFill>
              </a:rPr>
              <a:t>-</a:t>
            </a:r>
            <a:r>
              <a:rPr lang="es-MX" sz="1600" b="1" dirty="0">
                <a:solidFill>
                  <a:srgbClr val="FF0000"/>
                </a:solidFill>
              </a:rPr>
              <a:t>0.6%</a:t>
            </a:r>
            <a:r>
              <a:rPr lang="es-MX" sz="1600" dirty="0"/>
              <a:t> respectivamente.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Cartera 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de Préstamos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/>
              <a:t>decremento de los 123.29 millones de pesos, se debe al pago de préstamos a corto plazo</a:t>
            </a:r>
            <a:r>
              <a:rPr lang="es-MX" sz="1600" dirty="0" smtClean="0"/>
              <a:t>, y disminución en el otorgamiento de los mismos, </a:t>
            </a:r>
            <a:r>
              <a:rPr lang="es-MX" sz="1600" dirty="0"/>
              <a:t>entre  los afiliados y pensionados  </a:t>
            </a:r>
            <a:r>
              <a:rPr lang="es-MX" sz="1600" dirty="0" smtClean="0"/>
              <a:t>que </a:t>
            </a:r>
            <a:r>
              <a:rPr lang="es-MX" sz="1600" dirty="0"/>
              <a:t>comprenden la población </a:t>
            </a:r>
            <a:r>
              <a:rPr lang="es-MX" sz="1600" dirty="0" smtClean="0"/>
              <a:t>del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IPEJAL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 smtClean="0"/>
              <a:t>decremento de </a:t>
            </a:r>
            <a:r>
              <a:rPr lang="es-MX" sz="1600" dirty="0"/>
              <a:t>los 94.56 millones de pesos, se debe a la diferencia entre los créditos otorgados y los pagados, tanto de hipotecarios como prendarios por parte de los afiliados y pensionados (colocación de préstamos), el decremento significa que han sido mayores los créditos pagados o abonados,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que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los otorgados.</a:t>
            </a:r>
            <a:endParaRPr lang="es-MX" sz="1600" u="none" strike="noStrik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94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7</a:t>
            </a:fld>
            <a:endParaRPr lang="es-MX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1687132" y="116632"/>
            <a:ext cx="6658378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Explicación de puntos por componente RT Junio – Julio 2020.</a:t>
            </a:r>
            <a:endParaRPr lang="es-MX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95536" y="908720"/>
            <a:ext cx="8064896" cy="4750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7: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El decremento de los 12.75 millones de pesos, se debe a que se recuperó parte de la aportación adicional del Grupo Constructor </a:t>
            </a:r>
            <a:r>
              <a:rPr lang="es-MX" sz="16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Mendelssohn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y Amadeus S. A. de C. V. (Torre II </a:t>
            </a:r>
            <a:r>
              <a:rPr lang="es-MX" sz="16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Vitia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la Toscana).</a:t>
            </a:r>
            <a:endParaRPr lang="es-MX" sz="1600" u="sng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Punto </a:t>
            </a:r>
            <a:r>
              <a:rPr lang="es-MX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11: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en viviendas se debe a un ajuste en la depreciación de las viviendas por 2.39 millones de pesos.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12: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es la suma del punto 10 y 11, que es la diferencia de los inmuebles neto.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Cuentas </a:t>
            </a:r>
            <a:r>
              <a:rPr lang="es-MX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por Cobrar</a:t>
            </a:r>
            <a:endParaRPr lang="es-MX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: El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decremento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de los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10.13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millones de pesos, se da principalmente por el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pago 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 El </a:t>
            </a:r>
            <a:r>
              <a:rPr lang="es-MX" sz="1600" dirty="0" smtClean="0"/>
              <a:t>incremento </a:t>
            </a:r>
            <a:r>
              <a:rPr lang="es-MX" sz="1600" dirty="0"/>
              <a:t>de los </a:t>
            </a:r>
            <a:r>
              <a:rPr lang="es-MX" sz="1600" dirty="0" smtClean="0"/>
              <a:t>535.91 </a:t>
            </a:r>
            <a:r>
              <a:rPr lang="es-MX" sz="1600" dirty="0"/>
              <a:t>millones de pesos, se da principalmente por el rubro de deudores por aportaciones y retenciones, esto con las dependencias afiliadas al IPEJAL, lo que significa en relación inversa, el </a:t>
            </a:r>
            <a:r>
              <a:rPr lang="es-MX" sz="1600" dirty="0" smtClean="0"/>
              <a:t>atraso en el </a:t>
            </a:r>
            <a:r>
              <a:rPr lang="es-MX" sz="1600" dirty="0"/>
              <a:t>pago del adeudo de </a:t>
            </a:r>
            <a:r>
              <a:rPr lang="es-MX" sz="1600" dirty="0" smtClean="0"/>
              <a:t>las </a:t>
            </a:r>
            <a:r>
              <a:rPr lang="es-MX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dependencias</a:t>
            </a:r>
            <a:r>
              <a:rPr lang="es-MX" sz="16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693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8</TotalTime>
  <Words>92</Words>
  <Application>Microsoft Office PowerPoint</Application>
  <PresentationFormat>Presentación en pantalla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7</vt:i4>
      </vt:variant>
    </vt:vector>
  </HeadingPairs>
  <TitlesOfParts>
    <vt:vector size="28" baseType="lpstr">
      <vt:lpstr>Arial</vt:lpstr>
      <vt:lpstr>Calibri</vt:lpstr>
      <vt:lpstr>Candara</vt:lpstr>
      <vt:lpstr>Century Gothic</vt:lpstr>
      <vt:lpstr>Times New Roman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Reserva Técnica del IPEJAL a corte de Julio de 2020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 </dc:title>
  <dc:creator>Gonzalez Martinez, Maria del Carmen</dc:creator>
  <cp:lastModifiedBy>Gonzalez Martinez, Maria del Carmen</cp:lastModifiedBy>
  <cp:revision>1</cp:revision>
  <dcterms:created xsi:type="dcterms:W3CDTF">2020-08-22T03:26:06Z</dcterms:created>
  <dcterms:modified xsi:type="dcterms:W3CDTF">2020-08-22T03:34:17Z</dcterms:modified>
</cp:coreProperties>
</file>